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73" r:id="rId3"/>
    <p:sldId id="257" r:id="rId4"/>
    <p:sldId id="275" r:id="rId5"/>
    <p:sldId id="272" r:id="rId6"/>
    <p:sldId id="27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3" autoAdjust="0"/>
    <p:restoredTop sz="72750" autoAdjust="0"/>
  </p:normalViewPr>
  <p:slideViewPr>
    <p:cSldViewPr snapToGrid="0">
      <p:cViewPr varScale="1">
        <p:scale>
          <a:sx n="66" d="100"/>
          <a:sy n="66" d="100"/>
        </p:scale>
        <p:origin x="106" y="29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80919-7F87-404B-832D-DD3597096232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13199-0DA7-4B79-BDC1-7B9710416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01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13199-0DA7-4B79-BDC1-7B97104160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97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13199-0DA7-4B79-BDC1-7B97104160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70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13199-0DA7-4B79-BDC1-7B97104160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43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13199-0DA7-4B79-BDC1-7B97104160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11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13199-0DA7-4B79-BDC1-7B97104160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37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13199-0DA7-4B79-BDC1-7B97104160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54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EF0D7-84B2-4032-A131-A6F1259629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3F577-4373-4572-84E1-1A6171594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99064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143AD-021F-4503-94CC-8E2B78C95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14635"/>
            <a:ext cx="754520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0C581-5625-4235-8106-E76CC8414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0015"/>
            <a:ext cx="10515600" cy="4182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1AE228B-33CD-4AF9-A1DC-6AF1DD9CF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18" y="314150"/>
            <a:ext cx="1200968" cy="1325563"/>
          </a:xfrm>
        </p:spPr>
        <p:txBody>
          <a:bodyPr/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fld id="{6E266E42-13EF-43ED-B29A-7A75123DC0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46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7618C-358A-4E6F-B0BA-5D3F26A19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0020" y="303415"/>
            <a:ext cx="7365688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C081E-A9BB-4A83-B51C-0294D71514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03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E70E96-5F0A-4759-96DD-30FDE446B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03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520A2DF-7AF3-44A1-88FF-4DBFEE6B2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18" y="314150"/>
            <a:ext cx="1099991" cy="1325563"/>
          </a:xfrm>
        </p:spPr>
        <p:txBody>
          <a:bodyPr/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fld id="{6E266E42-13EF-43ED-B29A-7A75123DC0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88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42DF28E-06F9-4CB7-9083-B5D41844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18" y="314150"/>
            <a:ext cx="1099991" cy="1325563"/>
          </a:xfrm>
        </p:spPr>
        <p:txBody>
          <a:bodyPr/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fld id="{6E266E42-13EF-43ED-B29A-7A75123DC0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991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48664E-16BB-4963-83DD-1355A78C6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83B0C-55FB-43B3-9F31-9CD7C747A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E5399-EC98-47C7-8F98-85DB1FBFE9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4B0CB-3A33-4972-B5AC-92E9E77DA9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8F17B-F3E4-441D-A81C-6E16893B20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66E42-13EF-43ED-B29A-7A75123DC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8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6E28F-DF02-46E1-B9C9-00D55D5BF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481" y="1098715"/>
            <a:ext cx="9883666" cy="23876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ICFM Webinar 8</a:t>
            </a:r>
            <a:br>
              <a:rPr lang="en-US" sz="3200" b="1" dirty="0">
                <a:solidFill>
                  <a:prstClr val="black"/>
                </a:solidFill>
                <a:latin typeface="Calibri" panose="020F0502020204030204"/>
              </a:rPr>
            </a:br>
            <a:br>
              <a:rPr lang="en-US" sz="3200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MANAGED RETREIT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E6CE69-11A7-4AB7-B2CA-48B613338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9362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2000" b="1" dirty="0">
                <a:solidFill>
                  <a:prstClr val="black"/>
                </a:solidFill>
              </a:rPr>
              <a:t>Slobodan P. </a:t>
            </a:r>
            <a:r>
              <a:rPr lang="en-US" sz="2000" b="1" dirty="0" err="1">
                <a:solidFill>
                  <a:prstClr val="black"/>
                </a:solidFill>
              </a:rPr>
              <a:t>Simonovi</a:t>
            </a:r>
            <a:r>
              <a:rPr lang="sr-Latn-RS" sz="2000" b="1" dirty="0">
                <a:solidFill>
                  <a:prstClr val="black"/>
                </a:solidFill>
              </a:rPr>
              <a:t>ć</a:t>
            </a:r>
            <a:endParaRPr lang="en-US" sz="2000" b="1" dirty="0">
              <a:solidFill>
                <a:prstClr val="black"/>
              </a:solidFill>
            </a:endParaRPr>
          </a:p>
          <a:p>
            <a:pPr lvl="0"/>
            <a:r>
              <a:rPr lang="en-US" sz="2000" b="1" dirty="0">
                <a:solidFill>
                  <a:prstClr val="black"/>
                </a:solidFill>
              </a:rPr>
              <a:t>Chairperson of the ICFM Ad Hoc Committee</a:t>
            </a: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Western University</a:t>
            </a: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Institute for Catastrophic Loss Reduction</a:t>
            </a: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London, Ontario, Canada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306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A49D7-BBB8-42D3-9DBA-81D02600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ICFM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641AB-1ED2-4A77-9E3E-46C68D7A2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906" y="2134063"/>
            <a:ext cx="10515600" cy="4810796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ICFM9</a:t>
            </a:r>
            <a:r>
              <a:rPr lang="en-US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Tsukuba, Japan February 19-21, 2023</a:t>
            </a:r>
          </a:p>
          <a:p>
            <a:r>
              <a:rPr lang="en-US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 under the leadership of Prof. Toshio KOIKE</a:t>
            </a:r>
          </a:p>
          <a:p>
            <a:r>
              <a:rPr lang="en-US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 web page – www.icfm9.jp</a:t>
            </a:r>
          </a:p>
          <a:p>
            <a:pPr lvl="1"/>
            <a:r>
              <a:rPr lang="en-US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 for abstracts completed</a:t>
            </a:r>
          </a:p>
          <a:p>
            <a:pPr lvl="1"/>
            <a:r>
              <a:rPr lang="en-US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Around 300 abstracts received</a:t>
            </a:r>
          </a:p>
          <a:p>
            <a:pPr lvl="1"/>
            <a:r>
              <a:rPr lang="en-US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under way – end of May deadline</a:t>
            </a:r>
          </a:p>
          <a:p>
            <a:r>
              <a:rPr lang="en-US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 forward to seeing you all in Tsukuba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2C81C-D4A3-4C98-87AE-A54511463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990" y="314150"/>
            <a:ext cx="850296" cy="1325563"/>
          </a:xfrm>
        </p:spPr>
        <p:txBody>
          <a:bodyPr/>
          <a:lstStyle/>
          <a:p>
            <a:pPr algn="l"/>
            <a:fld id="{6E266E42-13EF-43ED-B29A-7A75123DC0B2}" type="slidenum">
              <a:rPr lang="en-US" smtClean="0"/>
              <a:pPr algn="l"/>
              <a:t>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3BAA44-7564-4CAD-8216-1C6CBC702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627" y="4621809"/>
            <a:ext cx="4142872" cy="183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78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A49D7-BBB8-42D3-9DBA-81D02600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Webinar No.8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641AB-1ED2-4A77-9E3E-46C68D7A2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4649" y="1391116"/>
            <a:ext cx="10515600" cy="48107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Flooding remains the leading natural disaster around the world</a:t>
            </a:r>
          </a:p>
          <a:p>
            <a:pPr lvl="1"/>
            <a:r>
              <a:rPr lang="en-US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 change continues to affect flooding (sea level rise, stronger storms…)</a:t>
            </a:r>
          </a:p>
          <a:p>
            <a:pPr lvl="1"/>
            <a:r>
              <a:rPr lang="en-US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November 2021 (Webinar No.7) and today - South Africa, Australia, Thailand, Brazil, Peru, Middle east, Philippines…. </a:t>
            </a:r>
          </a:p>
          <a:p>
            <a:r>
              <a:rPr lang="en-US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structural solutions still dominates the flood management </a:t>
            </a:r>
          </a:p>
          <a:p>
            <a:r>
              <a:rPr lang="en-US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non-structural measures are gaining more attention</a:t>
            </a:r>
          </a:p>
          <a:p>
            <a:r>
              <a:rPr lang="en-US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conservation about moving people is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 beginning</a:t>
            </a:r>
          </a:p>
          <a:p>
            <a:pPr lvl="1"/>
            <a:r>
              <a:rPr lang="en-US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Managed retreat increasingly seen as necessity in response to climate change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2C81C-D4A3-4C98-87AE-A54511463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990" y="314150"/>
            <a:ext cx="850296" cy="1325563"/>
          </a:xfrm>
        </p:spPr>
        <p:txBody>
          <a:bodyPr/>
          <a:lstStyle/>
          <a:p>
            <a:pPr algn="l"/>
            <a:fld id="{6E266E42-13EF-43ED-B29A-7A75123DC0B2}" type="slidenum">
              <a:rPr lang="en-US" smtClean="0"/>
              <a:pPr algn="l"/>
              <a:t>3</a:t>
            </a:fld>
            <a:endParaRPr lang="en-US" dirty="0"/>
          </a:p>
        </p:txBody>
      </p:sp>
      <p:pic>
        <p:nvPicPr>
          <p:cNvPr id="8" name="Picture 7" descr="A group of houses next to a body of water&#10;&#10;Description automatically generated with medium confidence">
            <a:extLst>
              <a:ext uri="{FF2B5EF4-FFF2-40B4-BE49-F238E27FC236}">
                <a16:creationId xmlns:a16="http://schemas.microsoft.com/office/drawing/2014/main" id="{79C3550F-4DA4-4C31-AC31-E35D2E87A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086" y="4894107"/>
            <a:ext cx="4800365" cy="168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30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A49D7-BBB8-42D3-9DBA-81D02600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Webinar No.8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641AB-1ED2-4A77-9E3E-46C68D7A2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0628" y="1639713"/>
            <a:ext cx="10515600" cy="48107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Managed retreat not new concept</a:t>
            </a:r>
          </a:p>
          <a:p>
            <a:r>
              <a:rPr lang="en-US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Gilbert White – relocation among key “adjustments” for reducing the risk of flooding</a:t>
            </a:r>
          </a:p>
          <a:p>
            <a:r>
              <a:rPr lang="en-US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definition - “the purposeful, coordinated, movement of people and assets out of harm’s way”</a:t>
            </a:r>
          </a:p>
          <a:p>
            <a:r>
              <a:rPr lang="en-US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 challenges - legal, logistical, ethical, political, financial, and architectural</a:t>
            </a:r>
          </a:p>
          <a:p>
            <a:r>
              <a:rPr lang="en-US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MANAGING UNAVOIDABLE TO AVOIDING UNMANAGEABLE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2C81C-D4A3-4C98-87AE-A54511463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990" y="314150"/>
            <a:ext cx="850296" cy="1325563"/>
          </a:xfrm>
        </p:spPr>
        <p:txBody>
          <a:bodyPr/>
          <a:lstStyle/>
          <a:p>
            <a:pPr algn="l"/>
            <a:fld id="{6E266E42-13EF-43ED-B29A-7A75123DC0B2}" type="slidenum">
              <a:rPr lang="en-US" smtClean="0"/>
              <a:pPr algn="l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2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A49D7-BBB8-42D3-9DBA-81D02600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Webinar No.8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2C81C-D4A3-4C98-87AE-A54511463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990" y="314150"/>
            <a:ext cx="850296" cy="1325563"/>
          </a:xfrm>
        </p:spPr>
        <p:txBody>
          <a:bodyPr/>
          <a:lstStyle/>
          <a:p>
            <a:pPr algn="l"/>
            <a:fld id="{6E266E42-13EF-43ED-B29A-7A75123DC0B2}" type="slidenum">
              <a:rPr lang="en-US" smtClean="0"/>
              <a:pPr algn="l"/>
              <a:t>5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342A7D1-E9A6-4032-B84D-4F27186BA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138" y="1683994"/>
            <a:ext cx="10515600" cy="48107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US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Nirupama</a:t>
            </a:r>
            <a:r>
              <a:rPr lang="en-US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Agrawal (Canada)</a:t>
            </a:r>
          </a:p>
          <a:p>
            <a:pPr lvl="1"/>
            <a:r>
              <a:rPr lang="en-US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too late – A case for retreat from floodplains</a:t>
            </a:r>
          </a:p>
          <a:p>
            <a:r>
              <a:rPr lang="en-US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Jos van Alphen (The Netherlands)</a:t>
            </a:r>
          </a:p>
          <a:p>
            <a:pPr lvl="1"/>
            <a:r>
              <a:rPr lang="en-US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Dutch ‘Room for the river’ </a:t>
            </a:r>
            <a:r>
              <a:rPr lang="en-US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</a:t>
            </a:r>
            <a:endParaRPr lang="en-US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Sharad Jain (India)</a:t>
            </a:r>
          </a:p>
          <a:p>
            <a:pPr lvl="1"/>
            <a:r>
              <a:rPr lang="en-US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Managed retreat as an adaptation tool – Opportunities and concerns tool</a:t>
            </a:r>
          </a:p>
          <a:p>
            <a:r>
              <a:rPr lang="en-US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Zhang </a:t>
            </a:r>
            <a:r>
              <a:rPr lang="en-US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Xiaolei</a:t>
            </a:r>
            <a:r>
              <a:rPr lang="en-US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(China)</a:t>
            </a:r>
          </a:p>
          <a:p>
            <a:pPr lvl="1"/>
            <a:r>
              <a:rPr lang="en-US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trends in floodplains management – Digital twin basin</a:t>
            </a:r>
          </a:p>
        </p:txBody>
      </p:sp>
    </p:spTree>
    <p:extLst>
      <p:ext uri="{BB962C8B-B14F-4D97-AF65-F5344CB8AC3E}">
        <p14:creationId xmlns:p14="http://schemas.microsoft.com/office/powerpoint/2010/main" val="4202300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A49D7-BBB8-42D3-9DBA-81D02600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Webinar No.8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2C81C-D4A3-4C98-87AE-A54511463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990" y="314150"/>
            <a:ext cx="850296" cy="1325563"/>
          </a:xfrm>
        </p:spPr>
        <p:txBody>
          <a:bodyPr/>
          <a:lstStyle/>
          <a:p>
            <a:pPr algn="l"/>
            <a:fld id="{6E266E42-13EF-43ED-B29A-7A75123DC0B2}" type="slidenum">
              <a:rPr lang="en-US" smtClean="0"/>
              <a:pPr algn="l"/>
              <a:t>6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342A7D1-E9A6-4032-B84D-4F27186BA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1613" y="2271224"/>
            <a:ext cx="10515600" cy="48107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  <a:p>
            <a:r>
              <a:rPr lang="en-US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Presenters</a:t>
            </a:r>
          </a:p>
          <a:p>
            <a:r>
              <a:rPr lang="en-US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Participants</a:t>
            </a:r>
          </a:p>
          <a:p>
            <a:r>
              <a:rPr lang="en-US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 by the ICFM Permanent Secretariat at </a:t>
            </a:r>
            <a:r>
              <a:rPr lang="en-US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IWHR</a:t>
            </a:r>
            <a:endParaRPr lang="en-US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 of Dr. Zhang CHENG (Chairperson)</a:t>
            </a:r>
          </a:p>
        </p:txBody>
      </p:sp>
    </p:spTree>
    <p:extLst>
      <p:ext uri="{BB962C8B-B14F-4D97-AF65-F5344CB8AC3E}">
        <p14:creationId xmlns:p14="http://schemas.microsoft.com/office/powerpoint/2010/main" val="3961922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346</Words>
  <Application>Microsoft Office PowerPoint</Application>
  <PresentationFormat>Widescreen</PresentationFormat>
  <Paragraphs>54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ICFM Webinar 8  MANAGED RETREIT</vt:lpstr>
      <vt:lpstr>ICFM update</vt:lpstr>
      <vt:lpstr>Webinar No.8</vt:lpstr>
      <vt:lpstr>Webinar No.8</vt:lpstr>
      <vt:lpstr>Webinar No.8</vt:lpstr>
      <vt:lpstr>Webinar No.8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Slobodan P. Simonovic</dc:creator>
  <cp:lastModifiedBy>Slobodan P.</cp:lastModifiedBy>
  <cp:revision>62</cp:revision>
  <dcterms:created xsi:type="dcterms:W3CDTF">2020-05-22T13:43:01Z</dcterms:created>
  <dcterms:modified xsi:type="dcterms:W3CDTF">2022-04-27T13:28:09Z</dcterms:modified>
</cp:coreProperties>
</file>